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056" y="5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3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71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6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89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7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Rahul-Gopal/IBM-Data-Science-Final-Project/blob/f13aaa2a168eb31458e402636760876d7a85d7b0/jupyter-labs-eda-dataviz.ipynb.jupyterlite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ahul-Gopal/IBM-Data-Science-Final-Project/blob/f13aaa2a168eb31458e402636760876d7a85d7b0/EDA-SQL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hul-Gopal/IBM-Data-Science-Final-Project/blob/711d630cd6336cb1b134d662252c082e8d970aa2/Spacex%20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ahul-Gopal/IBM-Data-Science-Final-Project/blob/711d630cd6336cb1b134d662252c082e8d970aa2/Webscraping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Rahul Gopal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2022-11-15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CD238-248B-44D0-B3D0-B7B8858BC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6" y="1635076"/>
            <a:ext cx="5534024" cy="1111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EB7AA-2CA8-4749-82F3-739428F18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604" y="1433831"/>
            <a:ext cx="4118007" cy="3229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F85318-46E7-47A2-BB1B-E7FA73A60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54" y="3198957"/>
            <a:ext cx="5625468" cy="1153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2A2FD-D365-4A40-9FD8-060286AFE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75" y="4857348"/>
            <a:ext cx="5648326" cy="1185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1FFA70-B6D3-41E4-8E55-14ADF59D1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437" y="4821220"/>
            <a:ext cx="5648325" cy="1221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29D0ED-433D-4FA4-BFC7-D873620FD55C}"/>
              </a:ext>
            </a:extLst>
          </p:cNvPr>
          <p:cNvSpPr txBox="1"/>
          <p:nvPr/>
        </p:nvSpPr>
        <p:spPr>
          <a:xfrm>
            <a:off x="770011" y="6192572"/>
            <a:ext cx="11007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9"/>
              </a:rPr>
              <a:t>https://github.com/Rahul-Gopal/IBM-Data-Science-Final-Project/blob/f13aaa2a168eb31458e402636760876d7a85d7b0/jupyter-labs-eda-dataviz.ipynb.jupyterlite.ipynb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 query were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IN" sz="1600" i="0" dirty="0">
                <a:effectLst/>
                <a:latin typeface="-apple-system"/>
              </a:rPr>
              <a:t>Display the names of the unique launch sites in the space mission</a:t>
            </a:r>
          </a:p>
          <a:p>
            <a:pPr lvl="1" fontAlgn="base"/>
            <a:r>
              <a:rPr lang="en-IN" sz="1600" i="0" dirty="0">
                <a:effectLst/>
                <a:latin typeface="-apple-system"/>
              </a:rPr>
              <a:t>Display the total payload mass carried by boosters launched by NASA (CRS)</a:t>
            </a:r>
          </a:p>
          <a:p>
            <a:pPr lvl="1" fontAlgn="base"/>
            <a:r>
              <a:rPr lang="en-IN" sz="1600" i="0" dirty="0">
                <a:effectLst/>
                <a:latin typeface="-apple-system"/>
              </a:rPr>
              <a:t>Display average payload mass carried by booster version F9 v1.1</a:t>
            </a:r>
          </a:p>
          <a:p>
            <a:pPr lvl="1" fontAlgn="base"/>
            <a:r>
              <a:rPr lang="en-IN" sz="1600" i="0" dirty="0">
                <a:effectLst/>
                <a:latin typeface="-apple-system"/>
              </a:rPr>
              <a:t>List the date when the first </a:t>
            </a:r>
            <a:r>
              <a:rPr lang="en-IN" sz="1600" i="0" dirty="0" err="1">
                <a:effectLst/>
                <a:latin typeface="-apple-system"/>
              </a:rPr>
              <a:t>succesful</a:t>
            </a:r>
            <a:r>
              <a:rPr lang="en-IN" sz="1600" i="0" dirty="0">
                <a:effectLst/>
                <a:latin typeface="-apple-system"/>
              </a:rPr>
              <a:t> landing outcome in ground pad was </a:t>
            </a:r>
            <a:r>
              <a:rPr lang="en-IN" sz="1600" i="0" dirty="0" err="1">
                <a:effectLst/>
                <a:latin typeface="-apple-system"/>
              </a:rPr>
              <a:t>acheived</a:t>
            </a:r>
            <a:r>
              <a:rPr lang="en-IN" sz="1600" i="0" dirty="0">
                <a:effectLst/>
                <a:latin typeface="-apple-system"/>
              </a:rPr>
              <a:t>.</a:t>
            </a:r>
          </a:p>
          <a:p>
            <a:pPr lvl="1" fontAlgn="base"/>
            <a:r>
              <a:rPr lang="en-IN" sz="1600" i="0" dirty="0">
                <a:effectLst/>
                <a:latin typeface="-apple-system"/>
              </a:rPr>
              <a:t>List the names of the boosters which have success in drone ship and have payload mass greater than 4000 but less than 6000</a:t>
            </a:r>
          </a:p>
          <a:p>
            <a:pPr lvl="1" fontAlgn="base"/>
            <a:r>
              <a:rPr lang="en-IN" sz="1600" i="0" dirty="0">
                <a:effectLst/>
                <a:latin typeface="-apple-system"/>
              </a:rPr>
              <a:t>List the total number of successful and failure mission outcomes</a:t>
            </a:r>
          </a:p>
          <a:p>
            <a:pPr lvl="1" fontAlgn="base"/>
            <a:r>
              <a:rPr lang="en-IN" sz="1600" i="0" dirty="0">
                <a:effectLst/>
                <a:latin typeface="-apple-system"/>
              </a:rPr>
              <a:t>List the names of the </a:t>
            </a:r>
            <a:r>
              <a:rPr lang="en-IN" sz="1600" i="0" dirty="0" err="1">
                <a:effectLst/>
                <a:latin typeface="-apple-system"/>
              </a:rPr>
              <a:t>booster_versions</a:t>
            </a:r>
            <a:r>
              <a:rPr lang="en-IN" sz="1600" i="0" dirty="0">
                <a:effectLst/>
                <a:latin typeface="-apple-system"/>
              </a:rPr>
              <a:t> which have carried the maximum payload mass. Use a subquery</a:t>
            </a:r>
          </a:p>
          <a:p>
            <a:pPr lvl="1" fontAlgn="base"/>
            <a:r>
              <a:rPr lang="en-IN" sz="1600" i="0" dirty="0">
                <a:effectLst/>
                <a:latin typeface="-apple-system"/>
              </a:rPr>
              <a:t>List the records which will display the month names, failure </a:t>
            </a:r>
            <a:r>
              <a:rPr lang="en-IN" sz="1600" i="0" dirty="0" err="1">
                <a:effectLst/>
                <a:latin typeface="-apple-system"/>
              </a:rPr>
              <a:t>landing_outcomes</a:t>
            </a:r>
            <a:r>
              <a:rPr lang="en-IN" sz="1600" i="0" dirty="0">
                <a:effectLst/>
                <a:latin typeface="-apple-system"/>
              </a:rPr>
              <a:t> in drone ship ,booster versions, </a:t>
            </a:r>
            <a:r>
              <a:rPr lang="en-IN" sz="1600" i="0" dirty="0" err="1">
                <a:effectLst/>
                <a:latin typeface="-apple-system"/>
              </a:rPr>
              <a:t>launch_site</a:t>
            </a:r>
            <a:r>
              <a:rPr lang="en-IN" sz="1600" i="0" dirty="0">
                <a:effectLst/>
                <a:latin typeface="-apple-system"/>
              </a:rPr>
              <a:t> for the months in year 2015.</a:t>
            </a:r>
          </a:p>
          <a:p>
            <a:pPr lvl="1" fontAlgn="base"/>
            <a:r>
              <a:rPr lang="en-IN" sz="1600" i="0" dirty="0">
                <a:effectLst/>
                <a:latin typeface="-apple-system"/>
              </a:rPr>
              <a:t>Rank the count of successful </a:t>
            </a:r>
            <a:r>
              <a:rPr lang="en-IN" sz="1600" i="0" dirty="0" err="1">
                <a:effectLst/>
                <a:latin typeface="-apple-system"/>
              </a:rPr>
              <a:t>landing_outcomes</a:t>
            </a:r>
            <a:r>
              <a:rPr lang="en-IN" sz="1600" i="0" dirty="0">
                <a:effectLst/>
                <a:latin typeface="-apple-system"/>
              </a:rPr>
              <a:t> between the date 04-06-2010 and 20-03-2017 in descending order.</a:t>
            </a:r>
          </a:p>
          <a:p>
            <a:pPr lvl="1" fontAlgn="base"/>
            <a:endParaRPr lang="en-IN" sz="1200" b="1" i="0" dirty="0">
              <a:effectLst/>
              <a:latin typeface="-apple-system"/>
            </a:endParaRPr>
          </a:p>
          <a:p>
            <a:pPr lvl="1" fontAlgn="base"/>
            <a:endParaRPr lang="en-IN" sz="1200" b="1" i="0" dirty="0">
              <a:effectLst/>
              <a:latin typeface="-apple-system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https://github.com/Rahul-Gopal/IBM-Data-Science-Final-Project/blob/f13aaa2a168eb31458e402636760876d7a85d7b0/EDA-SQL.ipynb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A4393-EECB-4900-9506-8AE68E50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75" y="1571603"/>
            <a:ext cx="7766449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75D5B-5A55-4698-9B83-5A655DFEC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78" y="1538673"/>
            <a:ext cx="10601633" cy="51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6772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, support vector machine, decision tree and k nearest neighbors were performed on the dataset and results were compared.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0C6DA4-5536-4842-89F5-6799FACF46E0}"/>
              </a:ext>
            </a:extLst>
          </p:cNvPr>
          <p:cNvSpPr/>
          <p:nvPr/>
        </p:nvSpPr>
        <p:spPr>
          <a:xfrm>
            <a:off x="7296678" y="1825625"/>
            <a:ext cx="3308260" cy="868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Data preparation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03D0C8C-79D8-4102-8439-FE7F5FDA7415}"/>
              </a:ext>
            </a:extLst>
          </p:cNvPr>
          <p:cNvSpPr/>
          <p:nvPr/>
        </p:nvSpPr>
        <p:spPr>
          <a:xfrm>
            <a:off x="8807669" y="2693844"/>
            <a:ext cx="367862" cy="40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D75E3C-AB6A-48EB-B657-1FCCADF84130}"/>
              </a:ext>
            </a:extLst>
          </p:cNvPr>
          <p:cNvSpPr/>
          <p:nvPr/>
        </p:nvSpPr>
        <p:spPr>
          <a:xfrm>
            <a:off x="6997133" y="3149571"/>
            <a:ext cx="3988933" cy="868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Performing Classification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526345-58F9-4B70-9A18-93E95D06C164}"/>
              </a:ext>
            </a:extLst>
          </p:cNvPr>
          <p:cNvSpPr/>
          <p:nvPr/>
        </p:nvSpPr>
        <p:spPr>
          <a:xfrm>
            <a:off x="6997133" y="4527606"/>
            <a:ext cx="3988933" cy="868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Comparison of result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E347EDE-28FB-4B4D-AC26-E8D17B56B1F0}"/>
              </a:ext>
            </a:extLst>
          </p:cNvPr>
          <p:cNvSpPr/>
          <p:nvPr/>
        </p:nvSpPr>
        <p:spPr>
          <a:xfrm>
            <a:off x="8776138" y="4071879"/>
            <a:ext cx="367862" cy="40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3476" y="1755228"/>
            <a:ext cx="11456275" cy="51027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B4C7B-7DAE-497B-8187-E2DCBF61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" y="2346798"/>
            <a:ext cx="12099581" cy="24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132739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C3151-E101-4DD7-8C43-7998E710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" y="2593607"/>
            <a:ext cx="12088284" cy="24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1084392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7BE0D-A874-43BF-9756-91FA3B85C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9" y="2536858"/>
            <a:ext cx="5351507" cy="405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1421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057C3-F19E-4CFF-9441-DEF706F0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4" y="2527675"/>
            <a:ext cx="11920281" cy="24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133790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22884-CD9B-4111-85A4-7838FCE7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" y="2670578"/>
            <a:ext cx="12107917" cy="23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96FCA-BCDE-4F86-8C25-5CA958ED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8" y="2565778"/>
            <a:ext cx="11845412" cy="24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36468-CFF7-4784-ADE1-927E9C05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368171"/>
            <a:ext cx="11043618" cy="28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9BC53-43A9-4C6C-802F-1A1F96E2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263279"/>
            <a:ext cx="10318404" cy="38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3170D-4A73-42D6-AD4F-C207BC5AE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13004"/>
            <a:ext cx="11004604" cy="21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B4FC1-6E68-4B28-9955-DC05D5040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46173"/>
            <a:ext cx="11099668" cy="20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EF86B-44B2-4643-85D9-A48699B80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34" y="2464515"/>
            <a:ext cx="11086746" cy="22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DD080-95CD-4761-98F8-51019D5D7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" y="2192983"/>
            <a:ext cx="6279906" cy="44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BF86A-A522-4DE5-BEC9-D36AFFCA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03422"/>
            <a:ext cx="11031385" cy="300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9407"/>
            <a:ext cx="9745589" cy="47475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49A42-41D5-41E9-9766-E4BC1041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916862"/>
            <a:ext cx="9919011" cy="46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6FD26-5B16-443D-A6EA-D39920C1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2578820"/>
            <a:ext cx="10027624" cy="374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A254-487C-4AAB-9EAC-9ADE0D795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68" y="3084419"/>
            <a:ext cx="11197361" cy="22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Sites on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172AC-2DD5-47E9-8C0F-9C95B706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85" y="1674235"/>
            <a:ext cx="82020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failed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08466-ED4B-4F9A-863E-8E6C390B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1201"/>
            <a:ext cx="10003092" cy="51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>
                <a:solidFill>
                  <a:srgbClr val="0B49CB"/>
                </a:solidFill>
                <a:latin typeface="Abadi"/>
              </a:rPr>
              <a:t> Marker with distance to a closest city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BB165-7AF1-4AC8-A9B3-96706C32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1" y="1603353"/>
            <a:ext cx="9773610" cy="4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for CCADS LC-40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2BD29-4846-4D5F-B527-014CFAB9E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8071"/>
            <a:ext cx="9938840" cy="50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for VAFB SLC-4E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66537A-DC23-45BC-85B6-5025B4B8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6949"/>
            <a:ext cx="10696228" cy="54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for all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9A8A6-350B-4361-BA89-3FFC264DC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1" y="1306655"/>
            <a:ext cx="11044495" cy="523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1747811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4018D-F3B8-413D-AB55-9C5E52AC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4" y="2739070"/>
            <a:ext cx="10807479" cy="32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3B6D4-B5DB-4A65-8FEB-DBC8169D0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521" y="2553387"/>
            <a:ext cx="5651058" cy="41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SVM,KNN and Logistic Regression models are best in term of prediction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accuraccy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the most successful launches from all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 HEO SSO ES has best success 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Falcon 9 launch details were extracted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Filtered the data using the Boot Version column to only keep the Falcon 9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can be collected from SpaceX API.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SpaceX-API is a open-source REST API for rocket, core, capsule, pad and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flowchart for the data collection is shown in figure 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hlinkClick r:id="rId3"/>
              </a:rPr>
              <a:t>GitHub - 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3004AA-3635-4D08-8D44-36182C73321A}"/>
              </a:ext>
            </a:extLst>
          </p:cNvPr>
          <p:cNvSpPr/>
          <p:nvPr/>
        </p:nvSpPr>
        <p:spPr>
          <a:xfrm>
            <a:off x="7462345" y="1397876"/>
            <a:ext cx="2900855" cy="87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API and parse the SpaceX launch Data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D9F04A3-6E58-4861-AA34-D3E87183A011}"/>
              </a:ext>
            </a:extLst>
          </p:cNvPr>
          <p:cNvSpPr/>
          <p:nvPr/>
        </p:nvSpPr>
        <p:spPr>
          <a:xfrm>
            <a:off x="8686798" y="2270234"/>
            <a:ext cx="451945" cy="64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70544-DEBE-4457-903A-080241A7122F}"/>
              </a:ext>
            </a:extLst>
          </p:cNvPr>
          <p:cNvSpPr/>
          <p:nvPr/>
        </p:nvSpPr>
        <p:spPr>
          <a:xfrm>
            <a:off x="7462344" y="2928704"/>
            <a:ext cx="2900855" cy="87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Filter the data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CC367E-6782-46B3-B632-940C62E43941}"/>
              </a:ext>
            </a:extLst>
          </p:cNvPr>
          <p:cNvSpPr/>
          <p:nvPr/>
        </p:nvSpPr>
        <p:spPr>
          <a:xfrm>
            <a:off x="8686798" y="3801062"/>
            <a:ext cx="451945" cy="64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F0BD0-2784-4F30-93EB-EB32DA7B1F23}"/>
              </a:ext>
            </a:extLst>
          </p:cNvPr>
          <p:cNvSpPr/>
          <p:nvPr/>
        </p:nvSpPr>
        <p:spPr>
          <a:xfrm>
            <a:off x="7521848" y="4368743"/>
            <a:ext cx="2900855" cy="87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Normalization of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51894-85A9-41C8-907E-F73C8050A220}"/>
              </a:ext>
            </a:extLst>
          </p:cNvPr>
          <p:cNvSpPr txBox="1"/>
          <p:nvPr/>
        </p:nvSpPr>
        <p:spPr>
          <a:xfrm>
            <a:off x="7142062" y="5373439"/>
            <a:ext cx="366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 1:Flow chart of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12752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is the process of using bots to extract the content and data from website.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extracts the underlying HTML code and stores in a database.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flowchart for the data collection is shown in figure 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047AE-5A35-4025-BD9B-8F31467AA3E2}"/>
              </a:ext>
            </a:extLst>
          </p:cNvPr>
          <p:cNvSpPr/>
          <p:nvPr/>
        </p:nvSpPr>
        <p:spPr>
          <a:xfrm>
            <a:off x="7462345" y="1397876"/>
            <a:ext cx="2900855" cy="87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the Falcon9 launch webpage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03D8C7C-D613-4132-9A79-19E48CF10F33}"/>
              </a:ext>
            </a:extLst>
          </p:cNvPr>
          <p:cNvSpPr/>
          <p:nvPr/>
        </p:nvSpPr>
        <p:spPr>
          <a:xfrm>
            <a:off x="8686798" y="2270234"/>
            <a:ext cx="451945" cy="64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333B4-B054-47DB-8BA7-420F951E8C55}"/>
              </a:ext>
            </a:extLst>
          </p:cNvPr>
          <p:cNvSpPr/>
          <p:nvPr/>
        </p:nvSpPr>
        <p:spPr>
          <a:xfrm>
            <a:off x="7462344" y="2928704"/>
            <a:ext cx="2900855" cy="87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Extract all the column/variable name from the HTML table header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D706F70-F1EA-4791-AA89-76AEFE84C84C}"/>
              </a:ext>
            </a:extLst>
          </p:cNvPr>
          <p:cNvSpPr/>
          <p:nvPr/>
        </p:nvSpPr>
        <p:spPr>
          <a:xfrm>
            <a:off x="8686798" y="3801062"/>
            <a:ext cx="451945" cy="64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AB8D3-C5F4-40AD-9D35-28B14C7DB435}"/>
              </a:ext>
            </a:extLst>
          </p:cNvPr>
          <p:cNvSpPr/>
          <p:nvPr/>
        </p:nvSpPr>
        <p:spPr>
          <a:xfrm>
            <a:off x="7521848" y="4368743"/>
            <a:ext cx="2900855" cy="87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Appending data to keys and </a:t>
            </a:r>
            <a:r>
              <a:rPr lang="en-IN" dirty="0" err="1"/>
              <a:t>dataframe</a:t>
            </a:r>
            <a:r>
              <a:rPr lang="en-IN" dirty="0"/>
              <a:t> to 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4D7C0B-EE5E-4F4F-A6E6-D870E7B3460E}"/>
              </a:ext>
            </a:extLst>
          </p:cNvPr>
          <p:cNvSpPr txBox="1"/>
          <p:nvPr/>
        </p:nvSpPr>
        <p:spPr>
          <a:xfrm>
            <a:off x="7142062" y="5373439"/>
            <a:ext cx="366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 1:Flow chart of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Null values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 on each site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number of orbit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no. of occurrence and mission outcome per orbit type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column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Handle null values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2339</TotalTime>
  <Words>1122</Words>
  <Application>Microsoft Office PowerPoint</Application>
  <PresentationFormat>Widescreen</PresentationFormat>
  <Paragraphs>191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Abadi</vt:lpstr>
      <vt:lpstr>-apple-system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Gopal, Rahul</cp:lastModifiedBy>
  <cp:revision>209</cp:revision>
  <dcterms:created xsi:type="dcterms:W3CDTF">2021-04-29T18:58:34Z</dcterms:created>
  <dcterms:modified xsi:type="dcterms:W3CDTF">2022-11-18T13:09:07Z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